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2E96295-08F1-4DB0-92E7-F81A319CB066}">
  <a:tblStyle styleId="{02E96295-08F1-4DB0-92E7-F81A319CB0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5.xml"/><Relationship Id="rId22" Type="http://schemas.openxmlformats.org/officeDocument/2006/relationships/font" Target="fonts/Lato-boldItalic.fntdata"/><Relationship Id="rId10" Type="http://schemas.openxmlformats.org/officeDocument/2006/relationships/slide" Target="slides/slide4.xml"/><Relationship Id="rId21" Type="http://schemas.openxmlformats.org/officeDocument/2006/relationships/font" Target="fonts/La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aleway-regular.fntdata"/><Relationship Id="rId14" Type="http://schemas.openxmlformats.org/officeDocument/2006/relationships/slide" Target="slides/slide8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Lato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9bcb190a1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9bcb190a1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9bcb190a1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9bcb190a1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9c536533b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9c536533b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a0a021de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a0a021de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a0a021de7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a0a021de7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c536533b2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c536533b2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9.jpg"/><Relationship Id="rId5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2.png"/><Relationship Id="rId5" Type="http://schemas.openxmlformats.org/officeDocument/2006/relationships/image" Target="../media/image11.jpg"/><Relationship Id="rId6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5932800" cy="14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rgbClr val="000000"/>
                </a:solidFill>
              </a:rPr>
              <a:t>Sicurezza e privacy</a:t>
            </a:r>
            <a:endParaRPr sz="3800"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438" y="6121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Mauro Giannandrea</a:t>
            </a:r>
            <a:endParaRPr b="1" sz="1400"/>
          </a:p>
        </p:txBody>
      </p:sp>
      <p:sp>
        <p:nvSpPr>
          <p:cNvPr id="178" name="Google Shape;178;p18"/>
          <p:cNvSpPr txBox="1"/>
          <p:nvPr>
            <p:ph idx="4294967295" type="title"/>
          </p:nvPr>
        </p:nvSpPr>
        <p:spPr>
          <a:xfrm>
            <a:off x="0" y="0"/>
            <a:ext cx="9144000" cy="4431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.</a:t>
            </a:r>
            <a:endParaRPr sz="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/>
          <p:nvPr/>
        </p:nvSpPr>
        <p:spPr>
          <a:xfrm>
            <a:off x="341300" y="1479125"/>
            <a:ext cx="8227800" cy="3375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/>
          <p:nvPr/>
        </p:nvSpPr>
        <p:spPr>
          <a:xfrm>
            <a:off x="5764100" y="1830075"/>
            <a:ext cx="2808000" cy="2252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/>
          <p:nvPr/>
        </p:nvSpPr>
        <p:spPr>
          <a:xfrm>
            <a:off x="3032575" y="1830075"/>
            <a:ext cx="2731500" cy="2252400"/>
          </a:xfrm>
          <a:prstGeom prst="rect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9"/>
          <p:cNvSpPr/>
          <p:nvPr/>
        </p:nvSpPr>
        <p:spPr>
          <a:xfrm>
            <a:off x="341300" y="1830075"/>
            <a:ext cx="2691300" cy="2252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9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Dati Personali</a:t>
            </a:r>
            <a:endParaRPr/>
          </a:p>
        </p:txBody>
      </p:sp>
      <p:sp>
        <p:nvSpPr>
          <p:cNvPr id="188" name="Google Shape;188;p19"/>
          <p:cNvSpPr txBox="1"/>
          <p:nvPr/>
        </p:nvSpPr>
        <p:spPr>
          <a:xfrm>
            <a:off x="342800" y="602650"/>
            <a:ext cx="8227800" cy="704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Sono dati personali le informazioni che identificano o rendono identificabile, direttamente o indirettamente, una persona fisica e che possono fornire informazioni sulle sue caratteristiche, le abitudini, lo stile di vita, le  relazioni personali, lo stato di salute, la situazione economica, ecc..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341300" y="1722650"/>
            <a:ext cx="2595000" cy="19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I dati che permettono l'identificazione diretta - come i dati anagrafici , le immagini, ecc. - e i dati che permettono l'identificazione indiretta, come un numero di identificazione (ad esempio, il codice fiscale, l'indirizzo IP, il numero di targa)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3055700" y="1722650"/>
            <a:ext cx="2691300" cy="22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I dati rientranti in particolari categorie come i dati c.d. "sensibili", cioè quelli che rivelano l'origine razziale od etnica, le convinzioni religiose, filosofiche, le opinioni politiche, l'appartenenza sindacale, relativi alla salute o alla vita sessuale. </a:t>
            </a:r>
            <a:b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Il Regolamento (UE) 2016/679 (articolo 9) ha incluso nella nozione anche i dati genetici e i dati biometrici.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5761100" y="1722650"/>
            <a:ext cx="28080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I dati relativi a condanne penali e reati definiti dati "giudiziari", quelli cioè che possono rivelare l'esistenza di determinati provvedimenti giudiziari soggetti ad iscrizione nel casellario giudiziale la qualità di imputato o di indagato. Il Regolamento (UE) 2016/679 (articolo 10) comprende in tale nozione i dati relativi alle condanne penali e ai reati o a connesse misure di sicurezza.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19"/>
          <p:cNvSpPr txBox="1"/>
          <p:nvPr/>
        </p:nvSpPr>
        <p:spPr>
          <a:xfrm>
            <a:off x="341300" y="1479125"/>
            <a:ext cx="8227800" cy="3510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Particolarmente importanti sono: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341300" y="4082475"/>
            <a:ext cx="8227800" cy="7719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Con l'evoluzione delle nuove tecnologie, altri dati personali hanno assunto un ruolo significativo, come quelli relativi alle comunicazioni elettroniche (via Internet o telefono) e quelli che consentono la geolocalizzazione, fornendo informazioni sui luoghi frequentati e sugli spostamenti.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/>
          <p:nvPr/>
        </p:nvSpPr>
        <p:spPr>
          <a:xfrm>
            <a:off x="4433350" y="1313125"/>
            <a:ext cx="3900900" cy="3366000"/>
          </a:xfrm>
          <a:prstGeom prst="snip1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0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Perchè gli ottici raccolgono dati</a:t>
            </a:r>
            <a:endParaRPr/>
          </a:p>
        </p:txBody>
      </p:sp>
      <p:graphicFrame>
        <p:nvGraphicFramePr>
          <p:cNvPr id="200" name="Google Shape;200;p20"/>
          <p:cNvGraphicFramePr/>
          <p:nvPr/>
        </p:nvGraphicFramePr>
        <p:xfrm>
          <a:off x="751850" y="1313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{02E96295-08F1-4DB0-92E7-F81A319CB066}</a:tableStyleId>
              </a:tblPr>
              <a:tblGrid>
                <a:gridCol w="3445000"/>
              </a:tblGrid>
              <a:tr h="506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Fidelizzazione</a:t>
                      </a:r>
                      <a:endParaRPr b="1"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49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Supporto clienti</a:t>
                      </a:r>
                      <a:endParaRPr b="1"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</a:tr>
              <a:tr h="47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Scheda cliente</a:t>
                      </a:r>
                      <a:endParaRPr b="1"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47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Servizi personalizzati</a:t>
                      </a:r>
                      <a:endParaRPr b="1"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</a:tr>
              <a:tr h="47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Gestione appuntamenti</a:t>
                      </a:r>
                      <a:endParaRPr b="1"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47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Reminder appuntamenti</a:t>
                      </a:r>
                      <a:endParaRPr b="1"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</a:tr>
              <a:tr h="47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Newsletter</a:t>
                      </a:r>
                      <a:endParaRPr b="1"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201" name="Google Shape;201;p20"/>
          <p:cNvSpPr txBox="1"/>
          <p:nvPr/>
        </p:nvSpPr>
        <p:spPr>
          <a:xfrm>
            <a:off x="4433350" y="1406275"/>
            <a:ext cx="3958800" cy="10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Per fare ciò L’ottico deve ricevere dal cliente un il consenso alla raccolta dei dati che deve essere libero e deve essere specifico, informato e inequivocabile. Il consenso non può provenire dal silenzio, da caselle preselezionate o dell’inattività. 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0"/>
          <p:cNvSpPr txBox="1"/>
          <p:nvPr/>
        </p:nvSpPr>
        <p:spPr>
          <a:xfrm>
            <a:off x="4481500" y="2489675"/>
            <a:ext cx="3785400" cy="13299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Il consenso sarà anche necessario per qualsiasi e-mail inviata. Per le e-mail commerciali ai non clienti è necessaria una conferma implicita. Le e-mail non commerciali o le e-mail ai clienti richiederanno solo un opt-out (l’opzione di annullare l’iscrizione).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3" name="Google Shape;203;p20"/>
          <p:cNvSpPr txBox="1"/>
          <p:nvPr/>
        </p:nvSpPr>
        <p:spPr>
          <a:xfrm>
            <a:off x="4481350" y="3819575"/>
            <a:ext cx="3785400" cy="813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Anche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 la classica fidelity card dove presente, richiede informative specifiche e consensi ancora più specifici.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Procedura operativa – le procedure di accesso</a:t>
            </a:r>
            <a:endParaRPr/>
          </a:p>
        </p:txBody>
      </p:sp>
      <p:sp>
        <p:nvSpPr>
          <p:cNvPr id="209" name="Google Shape;209;p21"/>
          <p:cNvSpPr txBox="1"/>
          <p:nvPr/>
        </p:nvSpPr>
        <p:spPr>
          <a:xfrm>
            <a:off x="383225" y="1319575"/>
            <a:ext cx="3045900" cy="3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 vostri server, computer, smartphone e i dati personali che conservate devono essere inaccessibili a chiunque non sia in possesso delle credenziali giuste. Inoltre gli interessati avranno il diritto di accedere a tutti i loro dati personali, rettificare le inesattezze, opporsi al trattamento in determinate circostanze o cancellare i loro dati; il tutto entro un termine di 30/45 giorni.</a:t>
            </a:r>
            <a:br>
              <a:rPr lang="en-GB" sz="15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sz="15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L’accesso deve essere personale e le credenziali mai condivise.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0" name="Google Shape;2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7450" y="1011375"/>
            <a:ext cx="5002099" cy="224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7450" y="3280000"/>
            <a:ext cx="2821728" cy="145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0875" y="3280000"/>
            <a:ext cx="2128676" cy="145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/>
          <p:nvPr/>
        </p:nvSpPr>
        <p:spPr>
          <a:xfrm>
            <a:off x="4825650" y="3380850"/>
            <a:ext cx="3444650" cy="1608550"/>
          </a:xfrm>
          <a:prstGeom prst="flowChartPreparation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2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Crittografia dei dati</a:t>
            </a:r>
            <a:endParaRPr/>
          </a:p>
        </p:txBody>
      </p:sp>
      <p:sp>
        <p:nvSpPr>
          <p:cNvPr id="219" name="Google Shape;219;p22"/>
          <p:cNvSpPr txBox="1"/>
          <p:nvPr/>
        </p:nvSpPr>
        <p:spPr>
          <a:xfrm>
            <a:off x="469350" y="1341425"/>
            <a:ext cx="4009500" cy="13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Il GDPR impone la segnalazione tempestiva di qualunque data breach che coinvolge i dati degli utenti. La notifica può avvenire in varie modalità ma con l’obiettivo di raggiungere tutti gli utenti coinvolti o il più ampio pubblico nel caso non si disponga più della lista utenti.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0" name="Google Shape;2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825" y="1341425"/>
            <a:ext cx="3444642" cy="19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350" y="2716325"/>
            <a:ext cx="3714750" cy="197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2"/>
          <p:cNvSpPr txBox="1"/>
          <p:nvPr/>
        </p:nvSpPr>
        <p:spPr>
          <a:xfrm>
            <a:off x="5278350" y="3380850"/>
            <a:ext cx="2610300" cy="15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latin typeface="Times New Roman"/>
                <a:ea typeface="Times New Roman"/>
                <a:cs typeface="Times New Roman"/>
                <a:sym typeface="Times New Roman"/>
              </a:rPr>
              <a:t>Nel caso i dati utente siano crittografati con algoritmi sufficientemente robusti da impedirne la lettura la notifica non è più obbligatoria. 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Full disk encryption</a:t>
            </a:r>
            <a:endParaRPr/>
          </a:p>
        </p:txBody>
      </p:sp>
      <p:sp>
        <p:nvSpPr>
          <p:cNvPr id="228" name="Google Shape;228;p23"/>
          <p:cNvSpPr txBox="1"/>
          <p:nvPr/>
        </p:nvSpPr>
        <p:spPr>
          <a:xfrm>
            <a:off x="380850" y="1023600"/>
            <a:ext cx="4188900" cy="19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La crittografia completa del disco è un metodo crittografico che applica la crittografia </a:t>
            </a:r>
            <a:r>
              <a:rPr lang="en-GB" sz="13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dell'intero</a:t>
            </a:r>
            <a:r>
              <a:rPr lang="en-GB" sz="13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disco rigido, compresi dati, file, sistema operativo e programmi software. A differenza delle passate versioni di cifratura del disco, il processo attuale è diventato abbastanza semplice ed è supportato da tutti i principali fornitori. Ad esempio, Apple offre la crittografia integrata sia per IOS che per OS X, Microsoft Windows offre il proprio BitLocker, come anche Android ha la sua alternativa. </a:t>
            </a:r>
            <a:endParaRPr sz="13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p23"/>
          <p:cNvSpPr txBox="1"/>
          <p:nvPr/>
        </p:nvSpPr>
        <p:spPr>
          <a:xfrm>
            <a:off x="380850" y="2802725"/>
            <a:ext cx="83823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La password da sola non è 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sufficiente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 a per la protezione dei dati in quanto il contenuto del disco rimane non criptato ed è possibile fare il boot da una chiavetta usb ed accedere alla partizione.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0" name="Google Shape;2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87600"/>
            <a:ext cx="3935356" cy="205904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3"/>
          <p:cNvSpPr txBox="1"/>
          <p:nvPr/>
        </p:nvSpPr>
        <p:spPr>
          <a:xfrm>
            <a:off x="380850" y="3554225"/>
            <a:ext cx="8126400" cy="6474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latin typeface="Times New Roman"/>
                <a:ea typeface="Times New Roman"/>
                <a:cs typeface="Times New Roman"/>
                <a:sym typeface="Times New Roman"/>
              </a:rPr>
              <a:t>Cancer Care Group: 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E' stato rubato un portatile che conteneva informazioni di 55.000 ex e attuali pazienti. Di conseguenza, il Cancer Care Group ha finito per pagare 750.000 dollari di danni.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2" name="Google Shape;232;p23"/>
          <p:cNvSpPr txBox="1"/>
          <p:nvPr/>
        </p:nvSpPr>
        <p:spPr>
          <a:xfrm>
            <a:off x="383225" y="4201625"/>
            <a:ext cx="8121600" cy="6474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latin typeface="Times New Roman"/>
                <a:ea typeface="Times New Roman"/>
                <a:cs typeface="Times New Roman"/>
                <a:sym typeface="Times New Roman"/>
              </a:rPr>
              <a:t>Lahey Hospital: 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Nel 2011 è stato rubato un portatile contenente le informazioni personali di 599 pazienti da una stanza di trattamento non chiusa a chiave. L'ospedale ha pagato 850.000 dollari come risarcimento.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/>
          <p:nvPr/>
        </p:nvSpPr>
        <p:spPr>
          <a:xfrm>
            <a:off x="5018275" y="1069175"/>
            <a:ext cx="3747000" cy="3534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Crittografia parziale</a:t>
            </a:r>
            <a:endParaRPr/>
          </a:p>
        </p:txBody>
      </p:sp>
      <p:pic>
        <p:nvPicPr>
          <p:cNvPr id="239" name="Google Shape;2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5475" y="1163850"/>
            <a:ext cx="3512600" cy="21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2733" y="3456275"/>
            <a:ext cx="1619942" cy="91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0875" y="3456275"/>
            <a:ext cx="1715274" cy="91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3224" y="2725250"/>
            <a:ext cx="1815900" cy="164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4"/>
          <p:cNvSpPr txBox="1"/>
          <p:nvPr/>
        </p:nvSpPr>
        <p:spPr>
          <a:xfrm>
            <a:off x="383225" y="1224875"/>
            <a:ext cx="4529100" cy="14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Per crittografia parziale si intende la crittografia di un solo volume. Tale volume può essere una partizione del pc, una pennetta usb, un archivio o  anche un singolo file.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Ci sono software che permettono di creare dei volumi criptati, questi volumi sono portabili e possono essere letti soltanto se si possiede la password per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decifrare il contenuto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4" name="Google Shape;244;p24"/>
          <p:cNvSpPr txBox="1"/>
          <p:nvPr/>
        </p:nvSpPr>
        <p:spPr>
          <a:xfrm>
            <a:off x="2421100" y="2571750"/>
            <a:ext cx="2492400" cy="20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Il più famoso di questi software è Veracrypt, opensource, installabile su qualsiasi piattaforma e gratuito anche per usi aziendali.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Sono in commercio anche dispositivi usb con criptografia integrata nel chip, così da avere zero footprint.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Altre valutazioni</a:t>
            </a:r>
            <a:endParaRPr/>
          </a:p>
        </p:txBody>
      </p:sp>
      <p:sp>
        <p:nvSpPr>
          <p:cNvPr id="250" name="Google Shape;250;p25"/>
          <p:cNvSpPr txBox="1"/>
          <p:nvPr/>
        </p:nvSpPr>
        <p:spPr>
          <a:xfrm>
            <a:off x="3827300" y="2375475"/>
            <a:ext cx="4857600" cy="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1A17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Se l’azienda ha un sito web, occorre prevedere un’</a:t>
            </a:r>
            <a:r>
              <a:rPr b="1" lang="en-GB">
                <a:solidFill>
                  <a:srgbClr val="1A17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informativa privacy</a:t>
            </a:r>
            <a:r>
              <a:rPr lang="en-GB">
                <a:solidFill>
                  <a:srgbClr val="1A17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sull’uso dei dati di navigazione nel sito e sui </a:t>
            </a:r>
            <a:r>
              <a:rPr b="1" lang="en-GB">
                <a:solidFill>
                  <a:srgbClr val="1A17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cookies</a:t>
            </a:r>
            <a:r>
              <a:rPr lang="en-GB">
                <a:solidFill>
                  <a:srgbClr val="1A17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;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1" name="Google Shape;251;p25"/>
          <p:cNvSpPr txBox="1"/>
          <p:nvPr/>
        </p:nvSpPr>
        <p:spPr>
          <a:xfrm>
            <a:off x="383225" y="1236875"/>
            <a:ext cx="8250000" cy="9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Connessioni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: Le attività devono dimostrare di aver fatto tutto il necessario per mettere in sicurezza la rete dove risiedono i dati utente. La wifi deve avere criteri di accesso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sufficientemente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 sicuri prevedendo magari opzioni di username/password o filtro dei mac address. Bisognerebbe anche evitare collegamenti di hotspot e strumenti personali. Reti per ospiti fruibili quindi dai clienti o fornitori dovrebbero essere isolate.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2" name="Google Shape;252;p25"/>
          <p:cNvSpPr txBox="1"/>
          <p:nvPr/>
        </p:nvSpPr>
        <p:spPr>
          <a:xfrm>
            <a:off x="383225" y="4074350"/>
            <a:ext cx="54057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1A17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Se l’azienda ha un </a:t>
            </a:r>
            <a:r>
              <a:rPr b="1" lang="en-GB">
                <a:solidFill>
                  <a:srgbClr val="1A17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circuito di videosorveglianza</a:t>
            </a:r>
            <a:r>
              <a:rPr lang="en-GB">
                <a:solidFill>
                  <a:srgbClr val="1A17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deve redigere un’informativa privacy per i soggetti che potrebbero essere ripresi dalla videocamera.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3" name="Google Shape;2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2230" y="3053375"/>
            <a:ext cx="2960995" cy="191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225" y="2491075"/>
            <a:ext cx="3444063" cy="149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